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3"/>
  </p:notesMasterIdLst>
  <p:sldIdLst>
    <p:sldId id="256" r:id="rId2"/>
  </p:sldIdLst>
  <p:sldSz cx="6858000" cy="9906000" type="A4"/>
  <p:notesSz cx="6888163" cy="100203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Calibri" pitchFamily="34" charset="0"/>
        <a:ea typeface="ＭＳ Ｐゴシック" pitchFamily="50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DA388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91" d="100"/>
          <a:sy n="91" d="100"/>
        </p:scale>
        <p:origin x="-1812" y="2748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84500" cy="501650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902076" y="0"/>
            <a:ext cx="2984500" cy="501650"/>
          </a:xfrm>
          <a:prstGeom prst="rect">
            <a:avLst/>
          </a:prstGeom>
        </p:spPr>
        <p:txBody>
          <a:bodyPr vert="horz" lIns="96606" tIns="48303" rIns="96606" bIns="4830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3AA296E1-571E-472B-B0EC-A60127DCFC07}" type="datetimeFigureOut">
              <a:rPr lang="ja-JP" altLang="en-US"/>
              <a:pPr>
                <a:defRPr/>
              </a:pPr>
              <a:t>2013/10/4</a:t>
            </a:fld>
            <a:endParaRPr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144713" y="750888"/>
            <a:ext cx="2598737" cy="375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06" tIns="48303" rIns="96606" bIns="48303" rtlCol="0" anchor="ctr"/>
          <a:lstStyle/>
          <a:p>
            <a:pPr lvl="0"/>
            <a:endParaRPr lang="ja-JP" altLang="en-US" noProof="0" smtClean="0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8975" y="4759325"/>
            <a:ext cx="5510213" cy="4510088"/>
          </a:xfrm>
          <a:prstGeom prst="rect">
            <a:avLst/>
          </a:prstGeom>
        </p:spPr>
        <p:txBody>
          <a:bodyPr vert="horz" lIns="96606" tIns="48303" rIns="96606" bIns="48303" rtlCol="0"/>
          <a:lstStyle/>
          <a:p>
            <a:pPr lvl="0"/>
            <a:r>
              <a:rPr lang="ja-JP" altLang="en-US" noProof="0" smtClean="0"/>
              <a:t>マスター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517063"/>
            <a:ext cx="2984500" cy="501650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902076" y="9517063"/>
            <a:ext cx="2984500" cy="501650"/>
          </a:xfrm>
          <a:prstGeom prst="rect">
            <a:avLst/>
          </a:prstGeom>
        </p:spPr>
        <p:txBody>
          <a:bodyPr vert="horz" lIns="96606" tIns="48303" rIns="96606" bIns="4830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300">
                <a:latin typeface="+mn-lt"/>
                <a:ea typeface="+mn-ea"/>
              </a:defRPr>
            </a:lvl1pPr>
          </a:lstStyle>
          <a:p>
            <a:pPr>
              <a:defRPr/>
            </a:pPr>
            <a:fld id="{707B743E-D094-49C1-AC54-82806597291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5928265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スライド イメージ プレースホルダー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3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ja-JP" altLang="en-US" smtClean="0"/>
          </a:p>
        </p:txBody>
      </p:sp>
      <p:sp>
        <p:nvSpPr>
          <p:cNvPr id="5124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868" indent="-285719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2874" indent="-228575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024" indent="-228575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173" indent="-228575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323" indent="-2285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472" indent="-2285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8622" indent="-2285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5772" indent="-228575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</a:pPr>
            <a:fld id="{0255FA53-CC3B-4C20-AA98-A701FCD3C3EA}" type="slidenum">
              <a:rPr lang="ja-JP" alt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ja-JP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4"/>
            <a:ext cx="5829300" cy="212336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0942E-CD80-4DF2-9223-939970A9F1A0}" type="datetimeFigureOut">
              <a:rPr lang="ja-JP" altLang="en-US"/>
              <a:pPr>
                <a:defRPr/>
              </a:pPr>
              <a:t>2013/10/4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6FE704-DDDB-47A5-90B6-4A252C9B682D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95397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3B9771-B324-4407-9B7F-2CF034C53364}" type="datetimeFigureOut">
              <a:rPr lang="ja-JP" altLang="en-US"/>
              <a:pPr>
                <a:defRPr/>
              </a:pPr>
              <a:t>2013/10/4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07DBC8-058A-45F4-91F6-CB9A145983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6800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3729037" y="529697"/>
            <a:ext cx="1157288" cy="11268075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257176" y="529697"/>
            <a:ext cx="3357563" cy="11268075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F9C75B-4D26-472E-87AC-50DEAD4B7E6C}" type="datetimeFigureOut">
              <a:rPr lang="ja-JP" altLang="en-US"/>
              <a:pPr>
                <a:defRPr/>
              </a:pPr>
              <a:t>2013/10/4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451C77-03F4-47FB-886D-3D8B68D55313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97406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71BB9F2-CD49-40D0-9B3F-20C06E2B0887}" type="datetimeFigureOut">
              <a:rPr lang="ja-JP" altLang="en-US"/>
              <a:pPr>
                <a:defRPr/>
              </a:pPr>
              <a:t>2013/10/4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000663-F260-493D-9006-817D2C462BF5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283256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2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9"/>
            <a:ext cx="5829300" cy="216693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4BD0DC-288B-43B0-AF1F-AD820ECE3D4E}" type="datetimeFigureOut">
              <a:rPr lang="ja-JP" altLang="en-US"/>
              <a:pPr>
                <a:defRPr/>
              </a:pPr>
              <a:t>2013/10/4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C0D348-3F3D-43A3-98A7-77B26E2A954E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53295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257176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2628902" y="3081868"/>
            <a:ext cx="2257425" cy="871590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067F7C-FE3C-4E5B-8653-17FE8DF9D10F}" type="datetimeFigureOut">
              <a:rPr lang="ja-JP" altLang="en-US"/>
              <a:pPr>
                <a:defRPr/>
              </a:pPr>
              <a:t>2013/10/4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74DCBF-0148-4311-A2F0-C5332B90D6E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8258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2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2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70" y="2217385"/>
            <a:ext cx="303133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70" y="3141486"/>
            <a:ext cx="303133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7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1D2FA-6697-4DF3-9323-2A84BF9BEDBA}" type="datetimeFigureOut">
              <a:rPr lang="ja-JP" altLang="en-US"/>
              <a:pPr>
                <a:defRPr/>
              </a:pPr>
              <a:t>2013/10/4</a:t>
            </a:fld>
            <a:endParaRPr lang="ja-JP" altLang="en-US"/>
          </a:p>
        </p:txBody>
      </p:sp>
      <p:sp>
        <p:nvSpPr>
          <p:cNvPr id="8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DC1F33-166A-4D0D-A148-5E3C722FA30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45556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3A9828-21B1-4E2A-8D9D-2D220FA364CC}" type="datetimeFigureOut">
              <a:rPr lang="ja-JP" altLang="en-US"/>
              <a:pPr>
                <a:defRPr/>
              </a:pPr>
              <a:t>2013/10/4</a:t>
            </a:fld>
            <a:endParaRPr lang="ja-JP" altLang="en-US"/>
          </a:p>
        </p:txBody>
      </p:sp>
      <p:sp>
        <p:nvSpPr>
          <p:cNvPr id="4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AA5E34-500A-4FF7-9F94-DBBB806ED38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785798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E23353-8F3F-4681-BCB0-0B73DB8325D4}" type="datetimeFigureOut">
              <a:rPr lang="ja-JP" altLang="en-US"/>
              <a:pPr>
                <a:defRPr/>
              </a:pPr>
              <a:t>2013/10/4</a:t>
            </a:fld>
            <a:endParaRPr lang="ja-JP" altLang="en-US"/>
          </a:p>
        </p:txBody>
      </p:sp>
      <p:sp>
        <p:nvSpPr>
          <p:cNvPr id="3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4347B9-0C8D-41EF-8190-C412DC38AA9C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175137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1" y="394406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9" y="394409"/>
            <a:ext cx="3833813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1" y="2072925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4BF1ED-809D-496B-94E1-32E517583D5F}" type="datetimeFigureOut">
              <a:rPr lang="ja-JP" altLang="en-US"/>
              <a:pPr>
                <a:defRPr/>
              </a:pPr>
              <a:t>2013/10/4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DF3CB9-AD51-44CC-815C-43E8CB10A5D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64326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2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 smtClean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4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C78F86-501B-41DF-BE17-6F7F90019117}" type="datetimeFigureOut">
              <a:rPr lang="ja-JP" altLang="en-US"/>
              <a:pPr>
                <a:defRPr/>
              </a:pPr>
              <a:t>2013/10/4</a:t>
            </a:fld>
            <a:endParaRPr lang="ja-JP" altLang="en-US"/>
          </a:p>
        </p:txBody>
      </p:sp>
      <p:sp>
        <p:nvSpPr>
          <p:cNvPr id="6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E63BB5-8EC7-4992-B4EC-C60C1EA4C3D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320660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タイトル プレースホルダー 1"/>
          <p:cNvSpPr>
            <a:spLocks noGrp="1"/>
          </p:cNvSpPr>
          <p:nvPr>
            <p:ph type="title"/>
          </p:nvPr>
        </p:nvSpPr>
        <p:spPr bwMode="auto">
          <a:xfrm>
            <a:off x="342900" y="396875"/>
            <a:ext cx="6172200" cy="165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タイトルの書式設定</a:t>
            </a:r>
          </a:p>
        </p:txBody>
      </p:sp>
      <p:sp>
        <p:nvSpPr>
          <p:cNvPr id="1027" name="テキスト プレースホルダー 2"/>
          <p:cNvSpPr>
            <a:spLocks noGrp="1"/>
          </p:cNvSpPr>
          <p:nvPr>
            <p:ph type="body" idx="1"/>
          </p:nvPr>
        </p:nvSpPr>
        <p:spPr bwMode="auto">
          <a:xfrm>
            <a:off x="342900" y="2311400"/>
            <a:ext cx="6172200" cy="6537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8AD3720F-C866-41AF-8E01-C7667E9D1655}" type="datetimeFigureOut">
              <a:rPr lang="ja-JP" altLang="en-US"/>
              <a:pPr>
                <a:defRPr/>
              </a:pPr>
              <a:t>2013/10/4</a:t>
            </a:fld>
            <a:endParaRPr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2100"/>
            <a:ext cx="21717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2100"/>
            <a:ext cx="1600200" cy="52705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</a:defRPr>
            </a:lvl1pPr>
          </a:lstStyle>
          <a:p>
            <a:pPr>
              <a:defRPr/>
            </a:pPr>
            <a:fld id="{5532C3C9-3696-4C41-AF0F-077C6CE3755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" pitchFamily="34" charset="0"/>
          <a:ea typeface="ＭＳ Ｐゴシック" pitchFamily="50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>
            <a:spLocks noChangeArrowheads="1"/>
          </p:cNvSpPr>
          <p:nvPr/>
        </p:nvSpPr>
        <p:spPr bwMode="auto">
          <a:xfrm>
            <a:off x="398993" y="3936565"/>
            <a:ext cx="6054195" cy="4968552"/>
          </a:xfrm>
          <a:prstGeom prst="roundRect">
            <a:avLst>
              <a:gd name="adj" fmla="val 5216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プ　ロ　グ　ラ　</a:t>
            </a:r>
            <a:r>
              <a:rPr lang="ja-JP" altLang="en-US" sz="16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ム</a:t>
            </a:r>
            <a:endParaRPr lang="en-US" altLang="ja-JP" sz="16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　　　　　　　　　　　　　　　　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総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合 司 会　 釼持　登志子　理事</a:t>
            </a:r>
            <a:endParaRPr lang="en-US" altLang="ja-JP" sz="12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３</a:t>
            </a:r>
            <a:r>
              <a:rPr 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：００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ja-JP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開会挨拶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篠宮</a:t>
            </a:r>
            <a:r>
              <a:rPr 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正樹</a:t>
            </a:r>
            <a:r>
              <a:rPr lang="ja-JP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理事長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（西船内科院長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）</a:t>
            </a:r>
            <a:endParaRPr lang="en-US" altLang="ja-JP" sz="12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１３：１０　　後援団体代表挨拶　＊＊　＊＊（千葉県＊＊＊＊＊）</a:t>
            </a:r>
            <a:endParaRPr lang="ja-JP" sz="1200" b="1" u="sng" dirty="0">
              <a:solidFill>
                <a:srgbClr val="FF0000"/>
              </a:solidFill>
              <a:latin typeface="Arial" charset="0"/>
              <a:ea typeface="HG丸ｺﾞｼｯｸM-PRO" pitchFamily="50" charset="-128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３</a:t>
            </a:r>
            <a:r>
              <a:rPr 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：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２０</a:t>
            </a:r>
            <a:r>
              <a:rPr lang="ja-JP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特別</a:t>
            </a:r>
            <a:r>
              <a:rPr lang="ja-JP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講演</a:t>
            </a:r>
            <a:r>
              <a:rPr 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：</a:t>
            </a:r>
            <a:r>
              <a:rPr lang="en-US" alt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  </a:t>
            </a:r>
            <a:r>
              <a:rPr 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座</a:t>
            </a:r>
            <a:r>
              <a:rPr lang="en-US" alt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長　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崎山　樹　氏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（千葉ヘルス財団代表理事）</a:t>
            </a:r>
            <a:endParaRPr lang="en-US" altLang="ja-JP" sz="12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演</a:t>
            </a:r>
            <a:r>
              <a:rPr lang="ja-JP" altLang="en-US" sz="14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者  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中川原</a:t>
            </a:r>
            <a:r>
              <a:rPr lang="ja-JP" altLang="en-US" sz="14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章　氏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（千葉県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センター病院長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ja-JP" altLang="en-US" sz="12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r>
              <a:rPr lang="en-US" altLang="ja-JP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『</a:t>
            </a:r>
            <a:r>
              <a:rPr lang="ja-JP" altLang="en-US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がんは生活習慣病です</a:t>
            </a:r>
            <a:r>
              <a:rPr lang="en-US" altLang="ja-JP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』</a:t>
            </a: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　　　　　</a:t>
            </a:r>
            <a:r>
              <a:rPr lang="ja-JP" altLang="en-US" sz="1400" b="1" dirty="0" err="1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ー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がんを防ぐための新１２か条</a:t>
            </a:r>
            <a:r>
              <a:rPr lang="ja-JP" altLang="en-US" sz="1400" b="1" dirty="0" err="1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ー</a:t>
            </a:r>
            <a:endParaRPr lang="en-US" altLang="ja-JP" sz="1400" b="1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１４：３０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         　－－－ 休　憩 －－－</a:t>
            </a:r>
            <a:endParaRPr lang="en-US" altLang="ja-JP" sz="12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tabLst>
                <a:tab pos="2251075" algn="l"/>
                <a:tab pos="2339975" algn="l"/>
              </a:tabLst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１４：４０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講演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： 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座 長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未定</a:t>
            </a:r>
            <a:endParaRPr lang="en-US" altLang="ja-JP" sz="12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演</a:t>
            </a:r>
            <a:r>
              <a:rPr lang="ja-JP" altLang="en-US" sz="14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者　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未定</a:t>
            </a:r>
            <a:endParaRPr lang="en-US" altLang="ja-JP" sz="14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tabLst>
                <a:tab pos="2251075" algn="l"/>
                <a:tab pos="2339975" algn="l"/>
              </a:tabLst>
              <a:defRPr/>
            </a:pPr>
            <a:r>
              <a:rPr lang="ja-JP" altLang="en-US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r>
              <a:rPr lang="en-US" altLang="ja-JP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『</a:t>
            </a:r>
            <a:r>
              <a:rPr lang="ja-JP" altLang="en-US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がんを早期に発見するためには</a:t>
            </a:r>
            <a:r>
              <a:rPr lang="en-US" altLang="ja-JP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』</a:t>
            </a:r>
            <a:endParaRPr lang="en-US" altLang="ja-JP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tabLst>
                <a:tab pos="2251075" algn="l"/>
                <a:tab pos="2339975" algn="l"/>
              </a:tabLst>
              <a:defRPr/>
            </a:pP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　　　　　</a:t>
            </a:r>
            <a:r>
              <a:rPr lang="ja-JP" altLang="en-US" sz="1400" b="1" dirty="0" err="1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ー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検査方法の色々</a:t>
            </a:r>
            <a:r>
              <a:rPr lang="ja-JP" altLang="en-US" sz="1400" b="1" dirty="0" err="1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ー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      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   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800" strike="sngStrike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１６：１０</a:t>
            </a:r>
            <a:r>
              <a:rPr lang="ja-JP" altLang="en-US" sz="800" strike="sngStrike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800" strike="sngStrike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講演　　</a:t>
            </a:r>
            <a:r>
              <a:rPr lang="ja-JP" altLang="en-US" sz="800" b="1" strike="sngStrike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演者　　未定　</a:t>
            </a:r>
            <a:endParaRPr lang="en-US" altLang="ja-JP" sz="800" b="1" strike="sngStrike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800" b="1" strike="sngStrike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「千葉県がん対策条例とがん対策推進５か年計画について」</a:t>
            </a:r>
            <a:endParaRPr lang="en-US" altLang="ja-JP" sz="800" b="1" strike="sngStrike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１５：４０　　　　　質疑応答</a:t>
            </a:r>
            <a:endParaRPr lang="en-US" altLang="ja-JP" sz="1200" b="1" u="sng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u="sng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崎山座長　　中川原章氏　　＊＊＊＊氏　千葉県健康福祉部＊＊氏</a:t>
            </a:r>
            <a:endParaRPr lang="en-US" altLang="ja-JP" sz="1200" b="1" u="sng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１６：２０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閉会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挨拶　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栗林伸一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副理事長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（三咲内科クリニック院長）　</a:t>
            </a:r>
            <a:endParaRPr lang="ja-JP" altLang="en-US" sz="1200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051" name="Picture 4" descr="はなちゃん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5898" y="584126"/>
            <a:ext cx="588962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2" name="Picture 3" descr="あゆむくん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675" y="584126"/>
            <a:ext cx="635000" cy="55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3" name="Rectangle 7"/>
          <p:cNvSpPr>
            <a:spLocks noChangeArrowheads="1"/>
          </p:cNvSpPr>
          <p:nvPr/>
        </p:nvSpPr>
        <p:spPr bwMode="auto">
          <a:xfrm>
            <a:off x="0" y="63500"/>
            <a:ext cx="184150" cy="368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31353" y="1712640"/>
            <a:ext cx="6813550" cy="198515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主 　催 ：</a:t>
            </a:r>
            <a:r>
              <a:rPr lang="en-US" altLang="ja-JP" sz="1200" b="1" dirty="0">
                <a:latin typeface="HG丸ｺﾞｼｯｸM-PRO" pitchFamily="50" charset="-128"/>
                <a:ea typeface="HG丸ｺﾞｼｯｸM-PRO" pitchFamily="50" charset="-128"/>
              </a:rPr>
              <a:t>NPO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法人小象の会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（正式名称：生活習慣病防止に取り組む市民と医療者の会）</a:t>
            </a:r>
            <a:endParaRPr lang="en-US" altLang="ja-JP" sz="12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 日 　時 ：</a:t>
            </a:r>
            <a:r>
              <a:rPr lang="en-US" altLang="ja-JP" sz="1200" b="1" dirty="0" smtClean="0">
                <a:latin typeface="HG丸ｺﾞｼｯｸM-PRO" pitchFamily="50" charset="-128"/>
                <a:ea typeface="HG丸ｺﾞｼｯｸM-PRO" pitchFamily="50" charset="-128"/>
              </a:rPr>
              <a:t>201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４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年２月２日</a:t>
            </a:r>
            <a:r>
              <a:rPr lang="en-US" altLang="ja-JP" sz="1200" b="1" dirty="0" smtClean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日</a:t>
            </a:r>
            <a:r>
              <a:rPr lang="en-US" altLang="ja-JP" sz="1200" b="1" dirty="0" smtClean="0">
                <a:latin typeface="HG丸ｺﾞｼｯｸM-PRO" pitchFamily="50" charset="-128"/>
                <a:ea typeface="HG丸ｺﾞｼｯｸM-PRO" pitchFamily="50" charset="-128"/>
              </a:rPr>
              <a:t>)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午後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１</a:t>
            </a: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時～４時３０分　</a:t>
            </a:r>
            <a:r>
              <a:rPr lang="en-US" altLang="ja-JP" sz="1100" dirty="0" smtClean="0">
                <a:latin typeface="HG丸ｺﾞｼｯｸM-PRO" pitchFamily="50" charset="-128"/>
                <a:ea typeface="HG丸ｺﾞｼｯｸM-PRO" pitchFamily="50" charset="-128"/>
              </a:rPr>
              <a:t>(</a:t>
            </a: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</a:rPr>
              <a:t>午後０時３０分開場</a:t>
            </a:r>
            <a:r>
              <a:rPr lang="en-US" altLang="ja-JP" sz="1000" dirty="0">
                <a:latin typeface="HG丸ｺﾞｼｯｸM-PRO" pitchFamily="50" charset="-128"/>
                <a:ea typeface="HG丸ｺﾞｼｯｸM-PRO" pitchFamily="50" charset="-128"/>
              </a:rPr>
              <a:t>) </a:t>
            </a: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 場 　所 ：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千葉市民会館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小ホール</a:t>
            </a:r>
            <a:endParaRPr lang="en-US" altLang="ja-JP" sz="1200" dirty="0" smtClean="0">
              <a:solidFill>
                <a:srgbClr val="C0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100" dirty="0">
                <a:latin typeface="HG丸ｺﾞｼｯｸM-PRO" pitchFamily="50" charset="-128"/>
                <a:ea typeface="HG丸ｺﾞｼｯｸM-PRO" pitchFamily="50" charset="-128"/>
              </a:rPr>
              <a:t>　　　　　 　千葉市中央区要町１－１ ＪＲ千葉駅から徒歩７分</a:t>
            </a:r>
            <a:endParaRPr lang="en-US" altLang="ja-JP" sz="11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100" dirty="0">
                <a:latin typeface="HG丸ｺﾞｼｯｸM-PRO" pitchFamily="50" charset="-128"/>
                <a:ea typeface="HG丸ｺﾞｼｯｸM-PRO" pitchFamily="50" charset="-128"/>
              </a:rPr>
              <a:t>                　  電話</a:t>
            </a:r>
            <a:r>
              <a:rPr lang="en-US" altLang="ja-JP" sz="1100" dirty="0">
                <a:latin typeface="HG丸ｺﾞｼｯｸM-PRO" pitchFamily="50" charset="-128"/>
                <a:ea typeface="HG丸ｺﾞｼｯｸM-PRO" pitchFamily="50" charset="-128"/>
              </a:rPr>
              <a:t>(043)224-2431</a:t>
            </a:r>
            <a:endParaRPr lang="ja-JP" altLang="en-US" sz="1100" dirty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参 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加 費 ：</a:t>
            </a:r>
            <a:r>
              <a:rPr lang="ja-JP" altLang="en-US" sz="1200" b="1" dirty="0">
                <a:latin typeface="HG丸ｺﾞｼｯｸM-PRO" pitchFamily="50" charset="-128"/>
                <a:ea typeface="HG丸ｺﾞｼｯｸM-PRO" pitchFamily="50" charset="-128"/>
              </a:rPr>
              <a:t>無 料　　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   </a:t>
            </a:r>
            <a:endParaRPr lang="en-US" altLang="ja-JP" sz="1200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pPr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ja-JP" altLang="en-US" sz="1200" dirty="0" smtClean="0">
                <a:latin typeface="HG丸ｺﾞｼｯｸM-PRO" pitchFamily="50" charset="-128"/>
                <a:ea typeface="HG丸ｺﾞｼｯｸM-PRO" pitchFamily="50" charset="-128"/>
              </a:rPr>
              <a:t> </a:t>
            </a:r>
            <a:r>
              <a:rPr lang="ja-JP" altLang="en-US" sz="1200" dirty="0">
                <a:latin typeface="HG丸ｺﾞｼｯｸM-PRO" pitchFamily="50" charset="-128"/>
                <a:ea typeface="HG丸ｺﾞｼｯｸM-PRO" pitchFamily="50" charset="-128"/>
              </a:rPr>
              <a:t>定　 員 ：</a:t>
            </a:r>
            <a:r>
              <a:rPr lang="ja-JP" altLang="en-US" sz="1200" b="1" dirty="0" smtClean="0">
                <a:latin typeface="HG丸ｺﾞｼｯｸM-PRO" pitchFamily="50" charset="-128"/>
                <a:ea typeface="HG丸ｺﾞｼｯｸM-PRO" pitchFamily="50" charset="-128"/>
              </a:rPr>
              <a:t>２５０人</a:t>
            </a:r>
            <a:endParaRPr lang="ja-JP" altLang="en-US" sz="12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55" name="正方形/長方形 14"/>
          <p:cNvSpPr>
            <a:spLocks noChangeArrowheads="1"/>
          </p:cNvSpPr>
          <p:nvPr/>
        </p:nvSpPr>
        <p:spPr bwMode="auto">
          <a:xfrm>
            <a:off x="170084" y="149950"/>
            <a:ext cx="6515261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ja-JP" altLang="en-US" b="1" dirty="0">
                <a:latin typeface="HG丸ｺﾞｼｯｸM-PRO" pitchFamily="50" charset="-128"/>
                <a:ea typeface="HG丸ｺﾞｼｯｸM-PRO" pitchFamily="50" charset="-128"/>
              </a:rPr>
              <a:t>第１５回 小象の会生活習慣病予防治療</a:t>
            </a:r>
            <a:r>
              <a:rPr lang="ja-JP" altLang="en-US" b="1" dirty="0" smtClean="0">
                <a:latin typeface="HG丸ｺﾞｼｯｸM-PRO" pitchFamily="50" charset="-128"/>
                <a:ea typeface="HG丸ｺﾞｼｯｸM-PRO" pitchFamily="50" charset="-128"/>
              </a:rPr>
              <a:t>フォーラム</a:t>
            </a:r>
            <a:r>
              <a:rPr lang="ja-JP" altLang="en-US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（</a:t>
            </a:r>
            <a:r>
              <a:rPr lang="ja-JP" altLang="en-US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第１報）</a:t>
            </a:r>
            <a:endParaRPr lang="ja-JP" altLang="en-US" b="1" dirty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2056" name="テキスト ボックス 16"/>
          <p:cNvSpPr txBox="1">
            <a:spLocks noChangeArrowheads="1"/>
          </p:cNvSpPr>
          <p:nvPr/>
        </p:nvSpPr>
        <p:spPr bwMode="auto">
          <a:xfrm>
            <a:off x="159132" y="9057456"/>
            <a:ext cx="6526213" cy="6001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pitchFamily="50" charset="-128"/>
              </a:defRPr>
            </a:lvl9pPr>
          </a:lstStyle>
          <a:p>
            <a:r>
              <a:rPr lang="ja-JP" altLang="en-US" sz="1100" dirty="0" smtClean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後　</a:t>
            </a:r>
            <a:r>
              <a:rPr lang="ja-JP" altLang="ja-JP" sz="1100" dirty="0" smtClean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援</a:t>
            </a:r>
            <a:r>
              <a:rPr lang="ja-JP" altLang="ja-JP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：千葉県</a:t>
            </a:r>
            <a:r>
              <a:rPr lang="en-US" altLang="ja-JP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 </a:t>
            </a:r>
            <a:r>
              <a:rPr lang="ja-JP" altLang="en-US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千葉県教育委員会　千葉市　</a:t>
            </a:r>
            <a:r>
              <a:rPr lang="ja-JP" altLang="ja-JP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千葉県医師会</a:t>
            </a:r>
            <a:r>
              <a:rPr lang="en-US" altLang="ja-JP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 </a:t>
            </a:r>
            <a:r>
              <a:rPr lang="ja-JP" altLang="en-US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千葉市医師会　</a:t>
            </a:r>
            <a:r>
              <a:rPr lang="ja-JP" altLang="ja-JP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千葉県歯科医師会</a:t>
            </a:r>
            <a:r>
              <a:rPr lang="en-US" altLang="ja-JP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 </a:t>
            </a:r>
            <a:r>
              <a:rPr lang="ja-JP" altLang="ja-JP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千葉県薬剤師会　千葉県看護協会</a:t>
            </a:r>
            <a:r>
              <a:rPr lang="en-US" altLang="ja-JP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 </a:t>
            </a:r>
            <a:r>
              <a:rPr lang="ja-JP" altLang="ja-JP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千葉県栄養士会</a:t>
            </a:r>
            <a:r>
              <a:rPr lang="en-US" altLang="ja-JP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 </a:t>
            </a:r>
            <a:r>
              <a:rPr lang="ja-JP" altLang="ja-JP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千葉県臨床検査技師会</a:t>
            </a:r>
            <a:r>
              <a:rPr lang="en-US" altLang="ja-JP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 </a:t>
            </a:r>
            <a:r>
              <a:rPr lang="ja-JP" altLang="en-US" sz="1100" dirty="0" smtClean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千葉県糖尿病協会　</a:t>
            </a:r>
            <a:r>
              <a:rPr lang="ja-JP" altLang="ja-JP" sz="1100" dirty="0" smtClean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千葉県</a:t>
            </a:r>
            <a:r>
              <a:rPr lang="ja-JP" altLang="ja-JP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糖尿病対策推進会議</a:t>
            </a:r>
            <a:r>
              <a:rPr lang="en-US" altLang="ja-JP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 </a:t>
            </a:r>
            <a:r>
              <a:rPr lang="ja-JP" altLang="ja-JP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新世紀</a:t>
            </a:r>
            <a:r>
              <a:rPr lang="ja-JP" altLang="ja-JP" sz="1100" dirty="0" err="1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ちば</a:t>
            </a:r>
            <a:r>
              <a:rPr lang="ja-JP" altLang="ja-JP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健康プラン推進協議会</a:t>
            </a:r>
            <a:r>
              <a:rPr lang="en-US" altLang="ja-JP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 </a:t>
            </a:r>
            <a:r>
              <a:rPr lang="ja-JP" altLang="ja-JP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千葉日報社</a:t>
            </a:r>
            <a:r>
              <a:rPr lang="ja-JP" altLang="en-US" sz="1100" dirty="0">
                <a:latin typeface="AR丸ゴシック体M" pitchFamily="49" charset="-128"/>
                <a:ea typeface="AR丸ゴシック体M" pitchFamily="49" charset="-128"/>
                <a:cs typeface="Times New Roman" pitchFamily="18" charset="0"/>
              </a:rPr>
              <a:t>（一部団体は現在申請中）</a:t>
            </a: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69910" y="641014"/>
            <a:ext cx="590465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ja-JP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G丸ｺﾞｼｯｸM-PRO" pitchFamily="50" charset="-128"/>
                <a:ea typeface="HG丸ｺﾞｼｯｸM-PRO" pitchFamily="50" charset="-128"/>
              </a:rPr>
              <a:t>≪特別企画第２弾</a:t>
            </a:r>
            <a:r>
              <a:rPr lang="ja-JP" alt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G丸ｺﾞｼｯｸM-PRO" pitchFamily="50" charset="-128"/>
                <a:ea typeface="HG丸ｺﾞｼｯｸM-PRO" pitchFamily="50" charset="-128"/>
              </a:rPr>
              <a:t>≫</a:t>
            </a:r>
            <a:endParaRPr lang="en-US" altLang="ja-JP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G丸ｺﾞｼｯｸM-PRO" pitchFamily="50" charset="-128"/>
                <a:ea typeface="HG丸ｺﾞｼｯｸM-PRO" pitchFamily="50" charset="-128"/>
              </a:rPr>
              <a:t>｢</a:t>
            </a:r>
            <a:r>
              <a:rPr lang="ja-JP" alt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G丸ｺﾞｼｯｸM-PRO" pitchFamily="50" charset="-128"/>
                <a:ea typeface="HG丸ｺﾞｼｯｸM-PRO" pitchFamily="50" charset="-128"/>
              </a:rPr>
              <a:t>がん</a:t>
            </a:r>
            <a:r>
              <a:rPr lang="ja-JP" altLang="en-US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G丸ｺﾞｼｯｸM-PRO" pitchFamily="50" charset="-128"/>
                <a:ea typeface="HG丸ｺﾞｼｯｸM-PRO" pitchFamily="50" charset="-128"/>
              </a:rPr>
              <a:t>を防ぐ</a:t>
            </a:r>
            <a:r>
              <a:rPr lang="ja-JP" alt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G丸ｺﾞｼｯｸM-PRO" pitchFamily="50" charset="-128"/>
                <a:ea typeface="HG丸ｺﾞｼｯｸM-PRO" pitchFamily="50" charset="-128"/>
              </a:rPr>
              <a:t>ために！</a:t>
            </a:r>
            <a:r>
              <a:rPr lang="en-US" altLang="ja-JP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G丸ｺﾞｼｯｸM-PRO" pitchFamily="50" charset="-128"/>
                <a:ea typeface="HG丸ｺﾞｼｯｸM-PRO" pitchFamily="50" charset="-128"/>
              </a:rPr>
              <a:t>｣</a:t>
            </a:r>
            <a:endParaRPr lang="en-US" altLang="ja-JP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HG丸ｺﾞｼｯｸM-PRO" pitchFamily="50" charset="-128"/>
              <a:ea typeface="HG丸ｺﾞｼｯｸM-PRO" pitchFamily="50" charset="-128"/>
            </a:endParaRPr>
          </a:p>
          <a:p>
            <a:pPr algn="ctr">
              <a:defRPr/>
            </a:pPr>
            <a:r>
              <a:rPr lang="en-US" altLang="ja-JP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G丸ｺﾞｼｯｸM-PRO" pitchFamily="50" charset="-128"/>
                <a:ea typeface="HG丸ｺﾞｼｯｸM-PRO" pitchFamily="50" charset="-128"/>
              </a:rPr>
              <a:t>｢</a:t>
            </a:r>
            <a:r>
              <a:rPr lang="ja-JP" altLang="en-US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HG丸ｺﾞｼｯｸM-PRO" pitchFamily="50" charset="-128"/>
                <a:ea typeface="HG丸ｺﾞｼｯｸM-PRO" pitchFamily="50" charset="-128"/>
              </a:rPr>
              <a:t>がんを早期に発見するには？」</a:t>
            </a:r>
            <a:endParaRPr lang="ja-JP" altLang="en-US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" name="テキスト ボックス 11"/>
          <p:cNvSpPr txBox="1">
            <a:spLocks noChangeArrowheads="1"/>
          </p:cNvSpPr>
          <p:nvPr/>
        </p:nvSpPr>
        <p:spPr bwMode="auto">
          <a:xfrm>
            <a:off x="398993" y="4016896"/>
            <a:ext cx="6118225" cy="4968552"/>
          </a:xfrm>
          <a:prstGeom prst="roundRect">
            <a:avLst>
              <a:gd name="adj" fmla="val 5216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プ　ロ　グ　ラ　</a:t>
            </a:r>
            <a:r>
              <a:rPr lang="ja-JP" altLang="en-US" sz="16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ム</a:t>
            </a:r>
            <a:endParaRPr lang="en-US" altLang="ja-JP" sz="16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　　　　　　　　　　　　　　　　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総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合 司 会　 釼持　登志子　理事</a:t>
            </a:r>
            <a:endParaRPr lang="en-US" altLang="ja-JP" sz="12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３</a:t>
            </a:r>
            <a:r>
              <a:rPr 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：００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ja-JP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開会挨拶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篠宮</a:t>
            </a:r>
            <a:r>
              <a:rPr 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正樹</a:t>
            </a:r>
            <a:r>
              <a:rPr lang="ja-JP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理事長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（西船内科院長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）</a:t>
            </a:r>
            <a:endParaRPr lang="en-US" altLang="ja-JP" sz="12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１３：１０　　後援団体代表挨拶　＊＊　＊＊（千葉県＊＊＊＊＊）</a:t>
            </a:r>
            <a:endParaRPr lang="ja-JP" sz="1200" b="1" u="sng" dirty="0">
              <a:solidFill>
                <a:srgbClr val="FF0000"/>
              </a:solidFill>
              <a:latin typeface="Arial" charset="0"/>
              <a:ea typeface="HG丸ｺﾞｼｯｸM-PRO" pitchFamily="50" charset="-128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３</a:t>
            </a:r>
            <a:r>
              <a:rPr 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：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２０</a:t>
            </a:r>
            <a:r>
              <a:rPr lang="ja-JP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特別</a:t>
            </a:r>
            <a:r>
              <a:rPr lang="ja-JP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講演</a:t>
            </a:r>
            <a:r>
              <a:rPr 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：</a:t>
            </a:r>
            <a:r>
              <a:rPr lang="en-US" alt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  </a:t>
            </a:r>
            <a:r>
              <a:rPr 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座</a:t>
            </a:r>
            <a:r>
              <a:rPr lang="en-US" alt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長　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崎山　樹　氏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（千葉ヘルス財団代表理事）</a:t>
            </a:r>
            <a:endParaRPr lang="en-US" altLang="ja-JP" sz="12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演</a:t>
            </a:r>
            <a:r>
              <a:rPr lang="ja-JP" altLang="en-US" sz="14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者  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中川原</a:t>
            </a:r>
            <a:r>
              <a:rPr lang="ja-JP" altLang="en-US" sz="14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章　氏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（千葉県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センター病院長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ja-JP" altLang="en-US" sz="12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r>
              <a:rPr lang="en-US" altLang="ja-JP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『</a:t>
            </a:r>
            <a:r>
              <a:rPr lang="ja-JP" altLang="en-US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がんは生活習慣病です</a:t>
            </a:r>
            <a:r>
              <a:rPr lang="en-US" altLang="ja-JP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』</a:t>
            </a: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　　　　　</a:t>
            </a:r>
            <a:r>
              <a:rPr lang="ja-JP" altLang="en-US" sz="1400" b="1" dirty="0" err="1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ー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がんを防ぐための新１２か条</a:t>
            </a:r>
            <a:r>
              <a:rPr lang="ja-JP" altLang="en-US" sz="1400" b="1" dirty="0" err="1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ー</a:t>
            </a:r>
            <a:endParaRPr lang="en-US" altLang="ja-JP" sz="1400" b="1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１４：３０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         　－－－ 休　憩 －－－</a:t>
            </a:r>
            <a:endParaRPr lang="en-US" altLang="ja-JP" sz="12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tabLst>
                <a:tab pos="2251075" algn="l"/>
                <a:tab pos="2339975" algn="l"/>
              </a:tabLst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１４：４０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講演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： 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座 長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未定</a:t>
            </a:r>
            <a:endParaRPr lang="en-US" altLang="ja-JP" sz="12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演</a:t>
            </a:r>
            <a:r>
              <a:rPr lang="ja-JP" altLang="en-US" sz="14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者　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未定</a:t>
            </a:r>
            <a:endParaRPr lang="en-US" altLang="ja-JP" sz="14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tabLst>
                <a:tab pos="2251075" algn="l"/>
                <a:tab pos="2339975" algn="l"/>
              </a:tabLst>
              <a:defRPr/>
            </a:pPr>
            <a:r>
              <a:rPr lang="ja-JP" altLang="en-US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r>
              <a:rPr lang="en-US" altLang="ja-JP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『</a:t>
            </a:r>
            <a:r>
              <a:rPr lang="ja-JP" altLang="en-US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がんを早期に発見するためには</a:t>
            </a:r>
            <a:r>
              <a:rPr lang="en-US" altLang="ja-JP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』</a:t>
            </a:r>
            <a:endParaRPr lang="en-US" altLang="ja-JP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tabLst>
                <a:tab pos="2251075" algn="l"/>
                <a:tab pos="2339975" algn="l"/>
              </a:tabLst>
              <a:defRPr/>
            </a:pP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　　　　　</a:t>
            </a:r>
            <a:r>
              <a:rPr lang="ja-JP" altLang="en-US" sz="1400" b="1" dirty="0" err="1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ー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検査方法の色々</a:t>
            </a:r>
            <a:r>
              <a:rPr lang="ja-JP" altLang="en-US" sz="1400" b="1" dirty="0" err="1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ー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      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   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800" strike="sngStrike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１６：１０</a:t>
            </a:r>
            <a:r>
              <a:rPr lang="ja-JP" altLang="en-US" sz="800" strike="sngStrike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800" strike="sngStrike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講演　　</a:t>
            </a:r>
            <a:r>
              <a:rPr lang="ja-JP" altLang="en-US" sz="800" b="1" strike="sngStrike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演者　　未定　</a:t>
            </a:r>
            <a:endParaRPr lang="en-US" altLang="ja-JP" sz="800" b="1" strike="sngStrike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800" b="1" strike="sngStrike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「千葉県がん対策条例とがん対策推進５か年計画について」</a:t>
            </a:r>
            <a:endParaRPr lang="en-US" altLang="ja-JP" sz="800" b="1" strike="sngStrike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１５：４０　　　　　質疑応答</a:t>
            </a:r>
            <a:endParaRPr lang="en-US" altLang="ja-JP" sz="1200" b="1" u="sng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u="sng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崎山座長　　中川原章氏　　＊＊＊＊氏　千葉県健康福祉部＊＊氏</a:t>
            </a:r>
            <a:endParaRPr lang="en-US" altLang="ja-JP" sz="1200" b="1" u="sng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１６：２０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閉会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挨拶　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栗林伸一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副理事長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（三咲内科クリニック院長）　</a:t>
            </a:r>
            <a:endParaRPr lang="ja-JP" alt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3" name="テキスト ボックス 12"/>
          <p:cNvSpPr txBox="1">
            <a:spLocks noChangeArrowheads="1"/>
          </p:cNvSpPr>
          <p:nvPr/>
        </p:nvSpPr>
        <p:spPr bwMode="auto">
          <a:xfrm>
            <a:off x="316084" y="4016896"/>
            <a:ext cx="6118225" cy="4968552"/>
          </a:xfrm>
          <a:prstGeom prst="roundRect">
            <a:avLst>
              <a:gd name="adj" fmla="val 5216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6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プ　ロ　グ　ラ　</a:t>
            </a:r>
            <a:r>
              <a:rPr lang="ja-JP" altLang="en-US" sz="16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ム</a:t>
            </a:r>
            <a:endParaRPr lang="en-US" altLang="ja-JP" sz="16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　　　　　　　　　　　　　　　　　</a:t>
            </a:r>
            <a:r>
              <a:rPr lang="ja-JP" alt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総 </a:t>
            </a:r>
            <a:r>
              <a:rPr lang="ja-JP" altLang="ja-JP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合 司 会　 釼持　登志子　理事</a:t>
            </a:r>
            <a:endParaRPr lang="en-US" altLang="ja-JP" sz="12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３</a:t>
            </a:r>
            <a:r>
              <a:rPr 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：００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ja-JP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開会挨拶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篠宮</a:t>
            </a:r>
            <a:r>
              <a:rPr 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正樹</a:t>
            </a:r>
            <a:r>
              <a:rPr lang="ja-JP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理事長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（西船内科院長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）</a:t>
            </a:r>
            <a:endParaRPr lang="en-US" altLang="ja-JP" sz="12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１３：１０　　後援団体代表挨拶　＊＊　＊＊（千葉県＊＊＊＊＊）</a:t>
            </a:r>
            <a:endParaRPr lang="ja-JP" sz="1200" b="1" u="sng" dirty="0">
              <a:solidFill>
                <a:srgbClr val="FF0000"/>
              </a:solidFill>
              <a:latin typeface="Arial" charset="0"/>
              <a:ea typeface="HG丸ｺﾞｼｯｸM-PRO" pitchFamily="50" charset="-128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３</a:t>
            </a:r>
            <a:r>
              <a:rPr 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：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２０</a:t>
            </a:r>
            <a:r>
              <a:rPr lang="ja-JP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特別</a:t>
            </a:r>
            <a:r>
              <a:rPr lang="ja-JP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講演</a:t>
            </a:r>
            <a:r>
              <a:rPr 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：</a:t>
            </a:r>
            <a:r>
              <a:rPr lang="en-US" alt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  </a:t>
            </a:r>
            <a:r>
              <a:rPr 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座</a:t>
            </a:r>
            <a:r>
              <a:rPr lang="en-US" alt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長　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崎山　樹　氏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（千葉ヘルス財団代表理事）</a:t>
            </a:r>
            <a:endParaRPr lang="en-US" altLang="ja-JP" sz="12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演</a:t>
            </a:r>
            <a:r>
              <a:rPr lang="ja-JP" altLang="en-US" sz="14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者  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中川原</a:t>
            </a:r>
            <a:r>
              <a:rPr lang="ja-JP" altLang="en-US" sz="14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章　氏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（千葉県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がん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センター病院長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ja-JP" altLang="en-US" sz="1200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r>
              <a:rPr lang="en-US" altLang="ja-JP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『</a:t>
            </a:r>
            <a:r>
              <a:rPr lang="ja-JP" altLang="en-US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がんは生活習慣病です</a:t>
            </a:r>
            <a:r>
              <a:rPr lang="en-US" altLang="ja-JP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』</a:t>
            </a: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　　　　　</a:t>
            </a:r>
            <a:r>
              <a:rPr lang="ja-JP" altLang="en-US" sz="1400" b="1" dirty="0" err="1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ー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がんを防ぐための新１２か条</a:t>
            </a:r>
            <a:r>
              <a:rPr lang="ja-JP" altLang="en-US" sz="1400" b="1" dirty="0" err="1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ー</a:t>
            </a:r>
            <a:endParaRPr lang="en-US" altLang="ja-JP" sz="1400" b="1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１４：３０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         　－－－ 休　憩 －－－</a:t>
            </a:r>
            <a:endParaRPr lang="en-US" altLang="ja-JP" sz="1200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tabLst>
                <a:tab pos="2251075" algn="l"/>
                <a:tab pos="2339975" algn="l"/>
              </a:tabLst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１４：４０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講演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： 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座 長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未定</a:t>
            </a:r>
            <a:endParaRPr lang="en-US" altLang="ja-JP" sz="12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演</a:t>
            </a:r>
            <a:r>
              <a:rPr lang="ja-JP" altLang="en-US" sz="14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者　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未定</a:t>
            </a:r>
            <a:endParaRPr lang="en-US" altLang="ja-JP" sz="14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tabLst>
                <a:tab pos="2251075" algn="l"/>
                <a:tab pos="2339975" algn="l"/>
              </a:tabLst>
              <a:defRPr/>
            </a:pPr>
            <a:r>
              <a:rPr lang="ja-JP" altLang="en-US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r>
              <a:rPr lang="en-US" altLang="ja-JP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『</a:t>
            </a:r>
            <a:r>
              <a:rPr lang="ja-JP" altLang="en-US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がんを早期に発見するためには</a:t>
            </a:r>
            <a:r>
              <a:rPr lang="en-US" altLang="ja-JP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』</a:t>
            </a:r>
            <a:endParaRPr lang="en-US" altLang="ja-JP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tabLst>
                <a:tab pos="2251075" algn="l"/>
                <a:tab pos="2339975" algn="l"/>
              </a:tabLst>
              <a:defRPr/>
            </a:pP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　　　　　</a:t>
            </a:r>
            <a:r>
              <a:rPr lang="ja-JP" altLang="en-US" sz="1400" b="1" dirty="0" err="1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ー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検査方法の色々</a:t>
            </a:r>
            <a:r>
              <a:rPr lang="ja-JP" altLang="en-US" sz="1400" b="1" dirty="0" err="1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ー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        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4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    </a:t>
            </a:r>
            <a:endParaRPr lang="en-US" altLang="ja-JP" sz="1400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800" strike="sngStrike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１６：１０</a:t>
            </a:r>
            <a:r>
              <a:rPr lang="ja-JP" altLang="en-US" sz="800" strike="sngStrike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800" strike="sngStrike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講演　　</a:t>
            </a:r>
            <a:r>
              <a:rPr lang="ja-JP" altLang="en-US" sz="800" b="1" strike="sngStrike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演者　　未定　</a:t>
            </a:r>
            <a:endParaRPr lang="en-US" altLang="ja-JP" sz="800" b="1" strike="sngStrike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800" b="1" strike="sngStrike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「千葉県がん対策条例とがん対策推進５か年計画について」</a:t>
            </a:r>
            <a:endParaRPr lang="en-US" altLang="ja-JP" sz="800" b="1" strike="sngStrike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１５：４０　　　　　質疑応答</a:t>
            </a:r>
            <a:endParaRPr lang="en-US" altLang="ja-JP" sz="1200" b="1" u="sng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u="sng" dirty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b="1" u="sng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崎山座長　　中川原章氏　　＊＊＊＊氏　千葉県健康福祉部＊＊氏</a:t>
            </a:r>
            <a:endParaRPr lang="en-US" altLang="ja-JP" sz="1200" b="1" u="sng" dirty="0" smtClean="0">
              <a:solidFill>
                <a:srgbClr val="FF0000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１６：２０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閉会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挨拶　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栗林伸一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副理事長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（三咲内科クリニック院長）　</a:t>
            </a:r>
            <a:endParaRPr lang="ja-JP" altLang="en-US" sz="1200" dirty="0">
              <a:solidFill>
                <a:schemeClr val="tx1"/>
              </a:solidFill>
              <a:latin typeface="Arial" charset="0"/>
            </a:endParaRPr>
          </a:p>
        </p:txBody>
      </p:sp>
      <p:sp>
        <p:nvSpPr>
          <p:cNvPr id="14" name="テキスト ボックス 13"/>
          <p:cNvSpPr txBox="1">
            <a:spLocks noChangeArrowheads="1"/>
          </p:cNvSpPr>
          <p:nvPr/>
        </p:nvSpPr>
        <p:spPr bwMode="auto">
          <a:xfrm>
            <a:off x="334962" y="3931612"/>
            <a:ext cx="6206331" cy="5048883"/>
          </a:xfrm>
          <a:prstGeom prst="roundRect">
            <a:avLst>
              <a:gd name="adj" fmla="val 5216"/>
            </a:avLst>
          </a:prstGeom>
          <a:ln>
            <a:headEnd/>
            <a:tailEnd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tabLst>
                <a:tab pos="2251075" algn="l"/>
                <a:tab pos="2339975" algn="l"/>
              </a:tabLst>
              <a:defRPr/>
            </a:pPr>
            <a:r>
              <a:rPr lang="ja-JP" altLang="en-US" sz="14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プ　ロ　グ　ラ　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ム</a:t>
            </a:r>
            <a:endParaRPr lang="en-US" altLang="ja-JP" sz="14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algn="ctr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　　　　　　　　　　　　　　　　　</a:t>
            </a:r>
            <a:r>
              <a:rPr lang="ja-JP" altLang="ja-JP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総 </a:t>
            </a:r>
            <a:r>
              <a:rPr lang="ja-JP" alt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合 司 会　 釼持　登志子　理事</a:t>
            </a:r>
            <a:endParaRPr lang="en-US" altLang="ja-JP" sz="12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１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３</a:t>
            </a:r>
            <a:r>
              <a:rPr 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：００</a:t>
            </a:r>
            <a:r>
              <a:rPr lang="en-US" alt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en-US" altLang="ja-JP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開会挨拶</a:t>
            </a:r>
            <a:r>
              <a:rPr lang="ja-JP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篠宮</a:t>
            </a:r>
            <a:r>
              <a:rPr 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正樹</a:t>
            </a:r>
            <a:r>
              <a:rPr lang="ja-JP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理事長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（西船内科院長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）</a:t>
            </a:r>
            <a:endParaRPr lang="en-US" altLang="ja-JP" sz="12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１３：１０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　後援団体代表挨拶　（千葉県庁よりの予定）</a:t>
            </a:r>
            <a:endParaRPr lang="en-US" altLang="ja-JP" sz="12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１３：２０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講演１：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 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司会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内田　大学　理事（ほたるのｾﾝﾄﾗﾙ内科院長）</a:t>
            </a:r>
            <a:endParaRPr lang="en-US" altLang="ja-JP" sz="12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演</a:t>
            </a:r>
            <a:r>
              <a:rPr lang="ja-JP" altLang="en-US" sz="14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者　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藤澤　武彦　氏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（ちば県民保健予防財団理事長）</a:t>
            </a:r>
            <a:endParaRPr lang="en-US" altLang="ja-JP" sz="1200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r>
              <a:rPr lang="en-US" altLang="ja-JP" sz="16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『</a:t>
            </a:r>
            <a:r>
              <a:rPr lang="ja-JP" altLang="en-US" sz="16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がんを早期に発見するためには</a:t>
            </a:r>
            <a:r>
              <a:rPr lang="en-US" altLang="ja-JP" sz="16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』</a:t>
            </a:r>
          </a:p>
          <a:p>
            <a:pPr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１４：２０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         　－－－ 休　憩 －－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－</a:t>
            </a:r>
            <a:endParaRPr lang="ja-JP" sz="1200" b="1" u="sng" dirty="0">
              <a:solidFill>
                <a:srgbClr val="FF0000"/>
              </a:solidFill>
              <a:latin typeface="Arial" charset="0"/>
              <a:ea typeface="HG丸ｺﾞｼｯｸM-PRO" pitchFamily="50" charset="-128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１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４</a:t>
            </a:r>
            <a:r>
              <a:rPr lang="ja-JP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：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３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０</a:t>
            </a:r>
            <a:r>
              <a:rPr lang="ja-JP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講演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２</a:t>
            </a:r>
            <a:r>
              <a:rPr lang="ja-JP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：</a:t>
            </a:r>
            <a:r>
              <a:rPr lang="en-US" altLang="ja-JP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  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司会</a:t>
            </a:r>
            <a:r>
              <a:rPr lang="ja-JP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 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崎山　樹　氏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  <a:cs typeface="Times New Roman" pitchFamily="18" charset="0"/>
              </a:rPr>
              <a:t>（千葉ヘルス財団代表理事）</a:t>
            </a:r>
            <a:endParaRPr lang="en-US" altLang="ja-JP" sz="12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  <a:cs typeface="Times New Roman" pitchFamily="18" charset="0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演</a:t>
            </a:r>
            <a:r>
              <a:rPr lang="ja-JP" altLang="en-US" sz="14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者  </a:t>
            </a:r>
            <a:r>
              <a:rPr lang="ja-JP" altLang="en-US" sz="14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中川原</a:t>
            </a:r>
            <a:r>
              <a:rPr lang="ja-JP" altLang="en-US" sz="14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章　氏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（千葉県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がん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センター病院長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）</a:t>
            </a:r>
            <a:endParaRPr lang="ja-JP" altLang="en-US" sz="1200" b="1" dirty="0">
              <a:solidFill>
                <a:schemeClr val="tx1"/>
              </a:solidFill>
              <a:latin typeface="Arial" charset="0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</a:t>
            </a:r>
            <a:r>
              <a:rPr lang="en-US" altLang="ja-JP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『</a:t>
            </a:r>
            <a:r>
              <a:rPr lang="ja-JP" altLang="en-US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がんは生活習慣病です</a:t>
            </a:r>
            <a:r>
              <a:rPr lang="en-US" altLang="ja-JP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』</a:t>
            </a:r>
            <a:endParaRPr lang="en-US" altLang="ja-JP" b="1" dirty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tabLst>
                <a:tab pos="2251075" algn="l"/>
                <a:tab pos="2339975" algn="l"/>
              </a:tabLst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１５：４０</a:t>
            </a:r>
            <a:r>
              <a:rPr lang="ja-JP" altLang="en-US" sz="1200" b="1" dirty="0" smtClean="0">
                <a:solidFill>
                  <a:srgbClr val="FF0000"/>
                </a:solidFill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質疑応答・討論「がん対策にどう取り組むか」</a:t>
            </a:r>
            <a:endParaRPr lang="en-US" altLang="ja-JP" sz="12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　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中川原章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氏　　　崎山　樹氏　　　　　　　</a:t>
            </a:r>
            <a:endParaRPr lang="en-US" altLang="ja-JP" sz="12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　　　　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藤澤武彦氏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内田大学氏</a:t>
            </a:r>
            <a:endParaRPr lang="en-US" altLang="ja-JP" sz="12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　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　　千葉県健康福祉部代表</a:t>
            </a:r>
            <a:endParaRPr lang="en-US" altLang="ja-JP" sz="1200" b="1" dirty="0" smtClean="0">
              <a:solidFill>
                <a:schemeClr val="tx1"/>
              </a:solidFill>
              <a:latin typeface="HG丸ｺﾞｼｯｸM-PRO" pitchFamily="50" charset="-128"/>
              <a:ea typeface="HG丸ｺﾞｼｯｸM-PRO" pitchFamily="50" charset="-128"/>
            </a:endParaRPr>
          </a:p>
          <a:p>
            <a:pPr eaLnBrk="0" hangingPunct="0">
              <a:lnSpc>
                <a:spcPct val="150000"/>
              </a:lnSpc>
              <a:tabLst>
                <a:tab pos="2251075" algn="l"/>
                <a:tab pos="2339975" algn="l"/>
              </a:tabLst>
              <a:defRPr/>
            </a:pP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１６：２０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閉会</a:t>
            </a:r>
            <a:r>
              <a:rPr lang="ja-JP" altLang="en-US" sz="1200" b="1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挨拶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栗林　伸一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副理事長</a:t>
            </a:r>
            <a:r>
              <a:rPr lang="ja-JP" altLang="en-US" sz="1200" dirty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lang="ja-JP" altLang="en-US" sz="1200" b="1" dirty="0" smtClean="0">
                <a:solidFill>
                  <a:schemeClr val="tx1"/>
                </a:solidFill>
                <a:latin typeface="HG丸ｺﾞｼｯｸM-PRO" pitchFamily="50" charset="-128"/>
                <a:ea typeface="HG丸ｺﾞｼｯｸM-PRO" pitchFamily="50" charset="-128"/>
              </a:rPr>
              <a:t>（三咲内科クリニック院長）　</a:t>
            </a:r>
            <a:endParaRPr lang="ja-JP" altLang="en-US" sz="1200" b="1" dirty="0">
              <a:solidFill>
                <a:schemeClr val="tx1"/>
              </a:solidFill>
              <a:latin typeface="Arial" charset="0"/>
            </a:endParaRPr>
          </a:p>
        </p:txBody>
      </p:sp>
      <p:pic>
        <p:nvPicPr>
          <p:cNvPr id="2058" name="図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17358" y="2361133"/>
            <a:ext cx="2498725" cy="179977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650</TotalTime>
  <Words>45</Words>
  <Application>Microsoft Office PowerPoint</Application>
  <PresentationFormat>A4 210 x 297 mm</PresentationFormat>
  <Paragraphs>83</Paragraphs>
  <Slides>1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nishifuna-naika</dc:creator>
  <cp:lastModifiedBy>西船正樹</cp:lastModifiedBy>
  <cp:revision>89</cp:revision>
  <cp:lastPrinted>2013-10-04T10:59:57Z</cp:lastPrinted>
  <dcterms:created xsi:type="dcterms:W3CDTF">2012-11-10T00:42:42Z</dcterms:created>
  <dcterms:modified xsi:type="dcterms:W3CDTF">2013-10-04T11:08:24Z</dcterms:modified>
</cp:coreProperties>
</file>